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5" r:id="rId4"/>
    <p:sldId id="266" r:id="rId5"/>
    <p:sldId id="267" r:id="rId6"/>
    <p:sldId id="269" r:id="rId7"/>
    <p:sldId id="264" r:id="rId8"/>
    <p:sldId id="270" r:id="rId9"/>
    <p:sldId id="271" r:id="rId1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>
        <p:scale>
          <a:sx n="66" d="100"/>
          <a:sy n="66" d="100"/>
        </p:scale>
        <p:origin x="1402" y="317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álisis de Datos con Python | Curso Gratuito">
            <a:extLst>
              <a:ext uri="{FF2B5EF4-FFF2-40B4-BE49-F238E27FC236}">
                <a16:creationId xmlns:a16="http://schemas.microsoft.com/office/drawing/2014/main" id="{D3EE1D8C-260D-D505-94B4-F228A320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87" y="0"/>
            <a:ext cx="70464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D0D32A-1ABA-FB68-29CB-520E160F0A8E}"/>
              </a:ext>
            </a:extLst>
          </p:cNvPr>
          <p:cNvSpPr txBox="1"/>
          <p:nvPr/>
        </p:nvSpPr>
        <p:spPr>
          <a:xfrm>
            <a:off x="5364001" y="4571999"/>
            <a:ext cx="661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ANÁLISIS DE DATOS CON PYTHON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BDD0CE-91F2-564E-5085-2132D249859F}"/>
              </a:ext>
            </a:extLst>
          </p:cNvPr>
          <p:cNvSpPr txBox="1"/>
          <p:nvPr/>
        </p:nvSpPr>
        <p:spPr>
          <a:xfrm>
            <a:off x="6931742" y="5513912"/>
            <a:ext cx="3634585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Daniela Sanabria Mosquera</a:t>
            </a:r>
          </a:p>
          <a:p>
            <a:pPr algn="ctr"/>
            <a:r>
              <a:rPr lang="es-CO" dirty="0"/>
              <a:t>Angie Valentina Florez Vargas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BC858E-8F86-2F03-C7FD-81560FB369C0}"/>
              </a:ext>
            </a:extLst>
          </p:cNvPr>
          <p:cNvSpPr txBox="1"/>
          <p:nvPr/>
        </p:nvSpPr>
        <p:spPr>
          <a:xfrm>
            <a:off x="25085" y="1096296"/>
            <a:ext cx="51221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ANÁLISIS EXPLORATORIO Y MODELO PREDICTIVO DE LA CALIDAD DEL VINO TINTO</a:t>
            </a:r>
          </a:p>
          <a:p>
            <a:pPr algn="ctr"/>
            <a:endParaRPr lang="es-ES" sz="3600" b="1" dirty="0">
              <a:solidFill>
                <a:schemeClr val="bg1"/>
              </a:solidFill>
            </a:endParaRPr>
          </a:p>
          <a:p>
            <a:pPr algn="ctr"/>
            <a:r>
              <a:rPr lang="es-CO" sz="3600" b="1" dirty="0">
                <a:solidFill>
                  <a:schemeClr val="bg1"/>
                </a:solidFill>
              </a:rPr>
              <a:t>PROYECTO FINAL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E1B8E-645F-617B-5DE7-FC3CAD4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PREGUNTA DE INVESTIGACIÓN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0E2A85-71A4-D3A9-D20A-B8306838DDA7}"/>
              </a:ext>
            </a:extLst>
          </p:cNvPr>
          <p:cNvSpPr txBox="1"/>
          <p:nvPr/>
        </p:nvSpPr>
        <p:spPr>
          <a:xfrm>
            <a:off x="2762903" y="2699082"/>
            <a:ext cx="6667782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¿Qué variables químicas influyen más en la calidad del vino tinto y qué tan efectiva es la regresión lineal para predecir dicha calidad?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8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F2614-0C2C-A36E-8D1B-FD8E4C1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DEL DATASET</a:t>
            </a:r>
          </a:p>
        </p:txBody>
      </p:sp>
      <p:pic>
        <p:nvPicPr>
          <p:cNvPr id="6" name="Imagen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53925C5C-2CC7-0029-E815-743A6329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" y="1145446"/>
            <a:ext cx="10708640" cy="3546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9CA9D68-38BB-94BA-D5B9-184C6F8B6E14}"/>
              </a:ext>
            </a:extLst>
          </p:cNvPr>
          <p:cNvSpPr/>
          <p:nvPr/>
        </p:nvSpPr>
        <p:spPr>
          <a:xfrm>
            <a:off x="447040" y="4358640"/>
            <a:ext cx="2113280" cy="333746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639CF3-EB81-DFE2-C345-A46C741BB9A6}"/>
              </a:ext>
            </a:extLst>
          </p:cNvPr>
          <p:cNvSpPr/>
          <p:nvPr/>
        </p:nvSpPr>
        <p:spPr>
          <a:xfrm rot="5400000">
            <a:off x="7674944" y="2635587"/>
            <a:ext cx="3258917" cy="451353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1923CE-64C2-4899-769E-720E0FAAFECA}"/>
              </a:ext>
            </a:extLst>
          </p:cNvPr>
          <p:cNvSpPr/>
          <p:nvPr/>
        </p:nvSpPr>
        <p:spPr>
          <a:xfrm rot="5400000">
            <a:off x="8821581" y="2522384"/>
            <a:ext cx="3345276" cy="5913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959FE0F-BA45-5EB1-F725-B27DF1091BD9}"/>
              </a:ext>
            </a:extLst>
          </p:cNvPr>
          <p:cNvSpPr/>
          <p:nvPr/>
        </p:nvSpPr>
        <p:spPr>
          <a:xfrm rot="5400000">
            <a:off x="3737562" y="2437085"/>
            <a:ext cx="3345276" cy="761999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6D3250-4ED5-1906-3523-758CE8945417}"/>
              </a:ext>
            </a:extLst>
          </p:cNvPr>
          <p:cNvCxnSpPr>
            <a:cxnSpLocks/>
          </p:cNvCxnSpPr>
          <p:nvPr/>
        </p:nvCxnSpPr>
        <p:spPr>
          <a:xfrm flipH="1" flipV="1">
            <a:off x="5394960" y="4490723"/>
            <a:ext cx="1408184" cy="13614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3F43580-5B95-8183-D1B4-7B7D6C487422}"/>
              </a:ext>
            </a:extLst>
          </p:cNvPr>
          <p:cNvCxnSpPr>
            <a:cxnSpLocks/>
          </p:cNvCxnSpPr>
          <p:nvPr/>
        </p:nvCxnSpPr>
        <p:spPr>
          <a:xfrm flipV="1">
            <a:off x="7929803" y="4591555"/>
            <a:ext cx="1295477" cy="1260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CC1C642-F9F8-D9F4-0C32-7E06735CAC8B}"/>
              </a:ext>
            </a:extLst>
          </p:cNvPr>
          <p:cNvCxnSpPr>
            <a:cxnSpLocks/>
          </p:cNvCxnSpPr>
          <p:nvPr/>
        </p:nvCxnSpPr>
        <p:spPr>
          <a:xfrm flipV="1">
            <a:off x="8950960" y="4573747"/>
            <a:ext cx="1543259" cy="1278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AF18B63-335A-EF57-FC20-C61C64332BB8}"/>
              </a:ext>
            </a:extLst>
          </p:cNvPr>
          <p:cNvSpPr/>
          <p:nvPr/>
        </p:nvSpPr>
        <p:spPr>
          <a:xfrm>
            <a:off x="5963997" y="5852160"/>
            <a:ext cx="3114729" cy="731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Columnas en donde se insertaron datos </a:t>
            </a:r>
            <a:r>
              <a:rPr lang="es-CO" b="1" dirty="0" err="1"/>
              <a:t>NaN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4DF21E5-9E14-0AE9-0D6C-51D28EC3252C}"/>
              </a:ext>
            </a:extLst>
          </p:cNvPr>
          <p:cNvSpPr/>
          <p:nvPr/>
        </p:nvSpPr>
        <p:spPr>
          <a:xfrm>
            <a:off x="2413766" y="5186086"/>
            <a:ext cx="2834640" cy="66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Total Registro: 1599</a:t>
            </a:r>
          </a:p>
          <a:p>
            <a:pPr algn="ctr"/>
            <a:r>
              <a:rPr lang="es-CO" b="1" dirty="0"/>
              <a:t>Total Variables: 12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DB01AAE-518D-C6BF-8DF3-90114833937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560320" y="4640082"/>
            <a:ext cx="1270766" cy="5460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456FF4-0EAE-383B-F864-E3E25786BA36}"/>
              </a:ext>
            </a:extLst>
          </p:cNvPr>
          <p:cNvSpPr/>
          <p:nvPr/>
        </p:nvSpPr>
        <p:spPr>
          <a:xfrm>
            <a:off x="223520" y="5963921"/>
            <a:ext cx="2336800" cy="802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Tipo de Variables: numéricos</a:t>
            </a:r>
          </a:p>
        </p:txBody>
      </p:sp>
    </p:spTree>
    <p:extLst>
      <p:ext uri="{BB962C8B-B14F-4D97-AF65-F5344CB8AC3E}">
        <p14:creationId xmlns:p14="http://schemas.microsoft.com/office/powerpoint/2010/main" val="36837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E6FD6-D1E9-3055-8475-761872F6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(PARTE 1)</a:t>
            </a:r>
          </a:p>
        </p:txBody>
      </p:sp>
      <p:pic>
        <p:nvPicPr>
          <p:cNvPr id="4" name="Imagen 3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3BE579BB-8332-E70A-1B36-106095EB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0"/>
          <a:stretch>
            <a:fillRect/>
          </a:stretch>
        </p:blipFill>
        <p:spPr>
          <a:xfrm>
            <a:off x="1302839" y="1117807"/>
            <a:ext cx="3604441" cy="3673261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875FCA0-2827-0A49-751A-13EDEAFA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" t="2506" r="908" b="2317"/>
          <a:stretch>
            <a:fillRect/>
          </a:stretch>
        </p:blipFill>
        <p:spPr>
          <a:xfrm>
            <a:off x="5465893" y="1035469"/>
            <a:ext cx="6002271" cy="35356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402AFA-3AF1-1D49-B1B2-4B814FCAB465}"/>
              </a:ext>
            </a:extLst>
          </p:cNvPr>
          <p:cNvSpPr txBox="1"/>
          <p:nvPr/>
        </p:nvSpPr>
        <p:spPr>
          <a:xfrm>
            <a:off x="609681" y="4791068"/>
            <a:ext cx="4572001" cy="216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La gráfica de pastel confirma que las calidades 5 y 6 representan más del 80% de los vinos analizados.</a:t>
            </a:r>
          </a:p>
          <a:p>
            <a:pPr algn="ctr"/>
            <a:r>
              <a:rPr lang="es-ES" sz="1400" dirty="0"/>
              <a:t>Las calidades altas (7 y 8) y bajas (3 y 4) tienen una presencia mínima, lo cual refuerza la existencia de un fuerte desequilibrio en los datos.</a:t>
            </a:r>
          </a:p>
          <a:p>
            <a:pPr algn="ctr"/>
            <a:r>
              <a:rPr lang="es-ES" sz="1400" dirty="0"/>
              <a:t>Para el análisis predictivo, esto implica que un modelo puede presentar sesgos hacia los valores centrales si no se implementan técnicas de ajuste o balanceo</a:t>
            </a:r>
          </a:p>
          <a:p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C1F2-6CA0-1AB2-6B93-BAE5BE05D935}"/>
              </a:ext>
            </a:extLst>
          </p:cNvPr>
          <p:cNvSpPr txBox="1"/>
          <p:nvPr/>
        </p:nvSpPr>
        <p:spPr>
          <a:xfrm>
            <a:off x="5465893" y="4571149"/>
            <a:ext cx="6456031" cy="15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La calidad del vino se concentra principalmente en los valores 5 y 6, mientras que las calidades extremas como 3, 4, 7 y 8 aparecen con baja frecuencia.</a:t>
            </a:r>
          </a:p>
          <a:p>
            <a:r>
              <a:rPr lang="es-ES" sz="1200" dirty="0"/>
              <a:t>Este claro desequilibrio de clases puede dificultar que un modelo predictivo aprenda patrones en los valores menos representados.</a:t>
            </a:r>
          </a:p>
          <a:p>
            <a:r>
              <a:rPr lang="es-ES" sz="1200" dirty="0"/>
              <a:t>Esto significa que el modelo tenderá a predecir valores centrales a menos que se utilicen técnicas de balanceo.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980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AC43D-803F-31D9-0583-5A54E6BC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800" b="1" dirty="0"/>
              <a:t>VISUALIZACIONES PRINCIPALES (PARTE 2)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B8A920-A03F-F02D-C989-5FE8F8F20D02}"/>
              </a:ext>
            </a:extLst>
          </p:cNvPr>
          <p:cNvSpPr txBox="1"/>
          <p:nvPr/>
        </p:nvSpPr>
        <p:spPr>
          <a:xfrm>
            <a:off x="609681" y="4508955"/>
            <a:ext cx="4662250" cy="253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Gráfica 4: </a:t>
            </a:r>
            <a:r>
              <a:rPr lang="es-ES" b="1" dirty="0" err="1"/>
              <a:t>Heatmap</a:t>
            </a:r>
            <a:r>
              <a:rPr lang="es-ES" b="1" dirty="0"/>
              <a:t> de Correlación (Spearman)</a:t>
            </a:r>
            <a:endParaRPr lang="es-ES" dirty="0"/>
          </a:p>
          <a:p>
            <a:r>
              <a:rPr lang="es-ES" dirty="0"/>
              <a:t>Alcohol y </a:t>
            </a:r>
            <a:r>
              <a:rPr lang="es-ES" dirty="0" err="1"/>
              <a:t>sulphates</a:t>
            </a:r>
            <a:r>
              <a:rPr lang="es-ES" dirty="0"/>
              <a:t> correlacionan positivamente con la calidad.</a:t>
            </a:r>
          </a:p>
          <a:p>
            <a:r>
              <a:rPr lang="es-ES" dirty="0" err="1"/>
              <a:t>Volatile</a:t>
            </a:r>
            <a:r>
              <a:rPr lang="es-ES" dirty="0"/>
              <a:t> </a:t>
            </a:r>
            <a:r>
              <a:rPr lang="es-ES" dirty="0" err="1"/>
              <a:t>acidity</a:t>
            </a:r>
            <a:r>
              <a:rPr lang="es-ES" dirty="0"/>
              <a:t> tiene correlación negativa fuerte.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5C1420-B716-CBE9-3FEB-301F0A05F4D2}"/>
              </a:ext>
            </a:extLst>
          </p:cNvPr>
          <p:cNvSpPr txBox="1"/>
          <p:nvPr/>
        </p:nvSpPr>
        <p:spPr>
          <a:xfrm>
            <a:off x="5271931" y="4503986"/>
            <a:ext cx="4662250" cy="183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Gráfica 5: Relación alcohol vs. </a:t>
            </a:r>
            <a:r>
              <a:rPr lang="es-ES" b="1" dirty="0" err="1"/>
              <a:t>quality</a:t>
            </a:r>
            <a:endParaRPr lang="es-ES" dirty="0"/>
          </a:p>
          <a:p>
            <a:r>
              <a:rPr lang="es-ES" dirty="0"/>
              <a:t>Tendencia ascendente clara.</a:t>
            </a:r>
          </a:p>
          <a:p>
            <a:r>
              <a:rPr lang="es-ES" dirty="0"/>
              <a:t>Refuerza su importancia en el modelo.</a:t>
            </a:r>
          </a:p>
          <a:p>
            <a:endParaRPr lang="es-CO" dirty="0"/>
          </a:p>
        </p:txBody>
      </p:sp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807098FA-A973-0091-F004-AF92BE40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97" y="1121257"/>
            <a:ext cx="3662581" cy="319816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EBE8633-7B98-939C-D7AD-3E283E2E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63" y="1194121"/>
            <a:ext cx="5660498" cy="33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4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01118-C7BB-5756-72FE-699A176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CARACTERÍSTICAS ENCONTRADAS EN EL PROCESO</a:t>
            </a:r>
            <a:endParaRPr lang="es-CO" sz="4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4E56AB-23EB-2392-B20D-C927F80DD61A}"/>
              </a:ext>
            </a:extLst>
          </p:cNvPr>
          <p:cNvSpPr txBox="1"/>
          <p:nvPr/>
        </p:nvSpPr>
        <p:spPr>
          <a:xfrm>
            <a:off x="609681" y="1718580"/>
            <a:ext cx="10370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Se identificó un fuerte desequilibrio en la variable </a:t>
            </a:r>
            <a:r>
              <a:rPr lang="es-CO" altLang="es-CO" sz="2400" i="1" dirty="0" err="1">
                <a:latin typeface="Arial" panose="020B0604020202020204" pitchFamily="34" charset="0"/>
              </a:rPr>
              <a:t>quality</a:t>
            </a:r>
            <a:r>
              <a:rPr lang="es-CO" altLang="es-CO" sz="2400" dirty="0">
                <a:latin typeface="Arial" panose="020B0604020202020204" pitchFamily="34" charset="0"/>
              </a:rPr>
              <a:t>, donde los valores 5 y 6 representan más del 80% del total de vinos.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Las variables </a:t>
            </a:r>
            <a:r>
              <a:rPr lang="es-CO" altLang="es-CO" sz="2400" i="1" dirty="0">
                <a:latin typeface="Arial" panose="020B0604020202020204" pitchFamily="34" charset="0"/>
              </a:rPr>
              <a:t>alcohol</a:t>
            </a:r>
            <a:r>
              <a:rPr lang="es-CO" altLang="es-CO" sz="2400" dirty="0">
                <a:latin typeface="Arial" panose="020B0604020202020204" pitchFamily="34" charset="0"/>
              </a:rPr>
              <a:t> y </a:t>
            </a:r>
            <a:r>
              <a:rPr lang="es-CO" altLang="es-CO" sz="2400" i="1" dirty="0" err="1">
                <a:latin typeface="Arial" panose="020B0604020202020204" pitchFamily="34" charset="0"/>
              </a:rPr>
              <a:t>sulphates</a:t>
            </a:r>
            <a:r>
              <a:rPr lang="es-CO" altLang="es-CO" sz="2400" dirty="0">
                <a:latin typeface="Arial" panose="020B0604020202020204" pitchFamily="34" charset="0"/>
              </a:rPr>
              <a:t> mostraron las correlaciones positivas más altas con la calidad del vino.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Se detectaron </a:t>
            </a:r>
            <a:r>
              <a:rPr lang="es-CO" altLang="es-CO" sz="2400" dirty="0" err="1">
                <a:latin typeface="Arial" panose="020B0604020202020204" pitchFamily="34" charset="0"/>
              </a:rPr>
              <a:t>outliers</a:t>
            </a:r>
            <a:r>
              <a:rPr lang="es-CO" altLang="es-CO" sz="2400" dirty="0">
                <a:latin typeface="Arial" panose="020B0604020202020204" pitchFamily="34" charset="0"/>
              </a:rPr>
              <a:t> en alcohol, </a:t>
            </a:r>
            <a:r>
              <a:rPr lang="es-CO" altLang="es-CO" sz="2400" dirty="0" err="1">
                <a:latin typeface="Arial" panose="020B0604020202020204" pitchFamily="34" charset="0"/>
              </a:rPr>
              <a:t>chlorides</a:t>
            </a:r>
            <a:r>
              <a:rPr lang="es-CO" altLang="es-CO" sz="2400" dirty="0">
                <a:latin typeface="Arial" panose="020B0604020202020204" pitchFamily="34" charset="0"/>
              </a:rPr>
              <a:t> y residual </a:t>
            </a:r>
            <a:r>
              <a:rPr lang="es-CO" altLang="es-CO" sz="2400" dirty="0" err="1">
                <a:latin typeface="Arial" panose="020B0604020202020204" pitchFamily="34" charset="0"/>
              </a:rPr>
              <a:t>sugar</a:t>
            </a:r>
            <a:r>
              <a:rPr lang="es-CO" altLang="es-CO" sz="2400" dirty="0">
                <a:latin typeface="Arial" panose="020B0604020202020204" pitchFamily="34" charset="0"/>
              </a:rPr>
              <a:t>, lo cual puede afectar la estabilidad del modelo.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Las distribuciones de pH, alcohol y densidad mostraron comportamientos consistentes con la composición química típica del vino tinto.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O" altLang="es-CO" sz="2400" dirty="0">
                <a:latin typeface="Arial" panose="020B0604020202020204" pitchFamily="34" charset="0"/>
              </a:rPr>
              <a:t>La matriz de correlación Spearman ayudó a comprender relaciones monotónicas importantes entre las variables químicas.</a:t>
            </a:r>
          </a:p>
        </p:txBody>
      </p:sp>
    </p:spTree>
    <p:extLst>
      <p:ext uri="{BB962C8B-B14F-4D97-AF65-F5344CB8AC3E}">
        <p14:creationId xmlns:p14="http://schemas.microsoft.com/office/powerpoint/2010/main" val="211330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EEA3E-26BA-6A80-64EB-9D912191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97" y="441787"/>
            <a:ext cx="10974230" cy="1143000"/>
          </a:xfrm>
        </p:spPr>
        <p:txBody>
          <a:bodyPr/>
          <a:lstStyle/>
          <a:p>
            <a:r>
              <a:rPr lang="es-CO" sz="5400" b="1" dirty="0"/>
              <a:t>PREDICCIÓN Y HALLAZGOS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9C37363-5812-580B-F36B-A25D0C7BDEFE}"/>
              </a:ext>
            </a:extLst>
          </p:cNvPr>
          <p:cNvSpPr txBox="1"/>
          <p:nvPr/>
        </p:nvSpPr>
        <p:spPr>
          <a:xfrm>
            <a:off x="3048041" y="1584787"/>
            <a:ext cx="6667782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¿Qué variables químicas influyen más en la calidad del vino tinto y qué tan efectiva es la regresión lineal para predecir dicha calidad?</a:t>
            </a:r>
            <a:endParaRPr lang="es-CO" dirty="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8FFFBABE-D93F-EC5F-89C9-092AB0DB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2" y="2937958"/>
            <a:ext cx="5476231" cy="23937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E57A749-8461-46F0-BE6D-2BF6F129DEB4}"/>
              </a:ext>
            </a:extLst>
          </p:cNvPr>
          <p:cNvSpPr/>
          <p:nvPr/>
        </p:nvSpPr>
        <p:spPr>
          <a:xfrm>
            <a:off x="513080" y="3957320"/>
            <a:ext cx="2143760" cy="4927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C0F8DA-AB08-03FF-CBEB-DC3208696433}"/>
              </a:ext>
            </a:extLst>
          </p:cNvPr>
          <p:cNvSpPr/>
          <p:nvPr/>
        </p:nvSpPr>
        <p:spPr>
          <a:xfrm>
            <a:off x="314960" y="3110788"/>
            <a:ext cx="4394200" cy="6317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7BB807B-3BB2-A145-ED17-22AD8BA4FFD7}"/>
              </a:ext>
            </a:extLst>
          </p:cNvPr>
          <p:cNvCxnSpPr>
            <a:cxnSpLocks/>
          </p:cNvCxnSpPr>
          <p:nvPr/>
        </p:nvCxnSpPr>
        <p:spPr>
          <a:xfrm>
            <a:off x="4978400" y="3332480"/>
            <a:ext cx="251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4BE20C-47F5-B230-C451-D610B9D3CD16}"/>
              </a:ext>
            </a:extLst>
          </p:cNvPr>
          <p:cNvCxnSpPr>
            <a:cxnSpLocks/>
          </p:cNvCxnSpPr>
          <p:nvPr/>
        </p:nvCxnSpPr>
        <p:spPr>
          <a:xfrm>
            <a:off x="3718560" y="4307840"/>
            <a:ext cx="2519680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832D42-048B-F07F-4545-A5DDEB0F44DC}"/>
              </a:ext>
            </a:extLst>
          </p:cNvPr>
          <p:cNvSpPr txBox="1"/>
          <p:nvPr/>
        </p:nvSpPr>
        <p:spPr>
          <a:xfrm>
            <a:off x="7767320" y="3018462"/>
            <a:ext cx="2945999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Resultados del modelo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3B2DA4-BF9C-B048-14A0-73D5BACDBC74}"/>
              </a:ext>
            </a:extLst>
          </p:cNvPr>
          <p:cNvSpPr txBox="1"/>
          <p:nvPr/>
        </p:nvSpPr>
        <p:spPr>
          <a:xfrm>
            <a:off x="6542686" y="4087331"/>
            <a:ext cx="3254417" cy="441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Variables más influyentes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52E268-2072-0CA9-DFB7-AB7D4902FF55}"/>
              </a:ext>
            </a:extLst>
          </p:cNvPr>
          <p:cNvSpPr txBox="1"/>
          <p:nvPr/>
        </p:nvSpPr>
        <p:spPr>
          <a:xfrm>
            <a:off x="513080" y="5362412"/>
            <a:ext cx="8473440" cy="148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El modelo identifica correctamente las variables más influyentes, pero </a:t>
            </a:r>
            <a:r>
              <a:rPr lang="es-ES" b="1" dirty="0"/>
              <a:t>no predice con alta precisión la calidad del vino</a:t>
            </a:r>
            <a:r>
              <a:rPr lang="es-ES" dirty="0"/>
              <a:t>, debido a la complejidad del fenómeno y la naturaleza discreta de la variable objetivo.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515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445F4-F250-FCDB-FA57-62D28409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LIMITACIONES Y RECOMENDACIONES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EB1A1A-0EE5-5F7F-5D93-43660A701C66}"/>
              </a:ext>
            </a:extLst>
          </p:cNvPr>
          <p:cNvSpPr txBox="1"/>
          <p:nvPr/>
        </p:nvSpPr>
        <p:spPr>
          <a:xfrm>
            <a:off x="347240" y="1782502"/>
            <a:ext cx="11992770" cy="2533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LIMITACIONES</a:t>
            </a:r>
            <a:endParaRPr lang="es-ES" dirty="0"/>
          </a:p>
          <a:p>
            <a:r>
              <a:rPr lang="es-ES" dirty="0"/>
              <a:t>La variable </a:t>
            </a:r>
            <a:r>
              <a:rPr lang="es-ES" i="1" dirty="0" err="1"/>
              <a:t>quality</a:t>
            </a:r>
            <a:r>
              <a:rPr lang="es-ES" dirty="0"/>
              <a:t> está desbalanceada, predominando los valores 5 y 6.</a:t>
            </a:r>
          </a:p>
          <a:p>
            <a:r>
              <a:rPr lang="es-ES" dirty="0"/>
              <a:t>El </a:t>
            </a:r>
            <a:r>
              <a:rPr lang="es-ES" dirty="0" err="1"/>
              <a:t>dataset</a:t>
            </a:r>
            <a:r>
              <a:rPr lang="es-ES" dirty="0"/>
              <a:t> carece de variables sensoriales importantes para evaluar la calidad real del vino.</a:t>
            </a:r>
          </a:p>
          <a:p>
            <a:r>
              <a:rPr lang="es-ES" dirty="0"/>
              <a:t>Presencia de </a:t>
            </a:r>
            <a:r>
              <a:rPr lang="es-ES" dirty="0" err="1"/>
              <a:t>outliers</a:t>
            </a:r>
            <a:r>
              <a:rPr lang="es-ES" dirty="0"/>
              <a:t> que pueden distorsionar los resultados del modelo.</a:t>
            </a:r>
          </a:p>
          <a:p>
            <a:r>
              <a:rPr lang="es-ES" dirty="0"/>
              <a:t>La variable objetivo es discreta y ordinal, lo que dificulta un ajuste óptimo mediante regresión lineal.</a:t>
            </a:r>
          </a:p>
          <a:p>
            <a:r>
              <a:rPr lang="es-ES" dirty="0"/>
              <a:t>La regresión lineal no modela adecuadamente relaciones no lineales presentes en los datos.</a:t>
            </a:r>
          </a:p>
          <a:p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57EC9B-B5A4-6F00-6C2F-34B0E872BDD7}"/>
              </a:ext>
            </a:extLst>
          </p:cNvPr>
          <p:cNvSpPr txBox="1"/>
          <p:nvPr/>
        </p:nvSpPr>
        <p:spPr>
          <a:xfrm>
            <a:off x="347240" y="4050233"/>
            <a:ext cx="11845102" cy="2533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RECOMENDACIONES</a:t>
            </a:r>
            <a:endParaRPr lang="es-ES" dirty="0"/>
          </a:p>
          <a:p>
            <a:r>
              <a:rPr lang="es-ES" dirty="0"/>
              <a:t>Probar modelos no lineales más robustos como </a:t>
            </a:r>
            <a:r>
              <a:rPr lang="es-ES" dirty="0" err="1"/>
              <a:t>Random</a:t>
            </a:r>
            <a:r>
              <a:rPr lang="es-ES" dirty="0"/>
              <a:t> Forest, </a:t>
            </a:r>
            <a:r>
              <a:rPr lang="es-ES" dirty="0" err="1"/>
              <a:t>XGBoost</a:t>
            </a:r>
            <a:r>
              <a:rPr lang="es-ES" dirty="0"/>
              <a:t> o SVM.</a:t>
            </a:r>
          </a:p>
          <a:p>
            <a:r>
              <a:rPr lang="es-ES" dirty="0"/>
              <a:t>Tratar el problema como clasificación en lugar de regresión.</a:t>
            </a:r>
          </a:p>
          <a:p>
            <a:r>
              <a:rPr lang="es-ES" dirty="0"/>
              <a:t>Aplicar técnicas de balanceo (SMOTE, </a:t>
            </a:r>
            <a:r>
              <a:rPr lang="es-ES" dirty="0" err="1"/>
              <a:t>oversampling</a:t>
            </a:r>
            <a:r>
              <a:rPr lang="es-ES" dirty="0"/>
              <a:t> o </a:t>
            </a:r>
            <a:r>
              <a:rPr lang="es-ES" dirty="0" err="1"/>
              <a:t>undersampling</a:t>
            </a:r>
            <a:r>
              <a:rPr lang="es-ES" dirty="0"/>
              <a:t>) para mejorar el rendimiento.</a:t>
            </a:r>
          </a:p>
          <a:p>
            <a:r>
              <a:rPr lang="es-ES" dirty="0"/>
              <a:t>Analizar o eliminar </a:t>
            </a:r>
            <a:r>
              <a:rPr lang="es-ES" dirty="0" err="1"/>
              <a:t>outliers</a:t>
            </a:r>
            <a:r>
              <a:rPr lang="es-ES" dirty="0"/>
              <a:t> antes de entrenar nuevos modelos.</a:t>
            </a:r>
          </a:p>
          <a:p>
            <a:r>
              <a:rPr lang="es-ES" dirty="0"/>
              <a:t>Incluir información sensorial del vino para mejorar la capacidad predictiva.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5515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6667-42A6-3586-9917-5CA3629B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53D9A-44A9-4868-297B-1C9BFC15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8" y="2099098"/>
            <a:ext cx="10974230" cy="1143000"/>
          </a:xfrm>
        </p:spPr>
        <p:txBody>
          <a:bodyPr/>
          <a:lstStyle/>
          <a:p>
            <a:r>
              <a:rPr lang="es-CO" sz="16600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37643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593</Words>
  <Application>Microsoft Office PowerPoint</Application>
  <PresentationFormat>Personalizado</PresentationFormat>
  <Paragraphs>52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Arial</vt:lpstr>
      <vt:lpstr>Tema de Office</vt:lpstr>
      <vt:lpstr>Presentación de PowerPoint</vt:lpstr>
      <vt:lpstr>PREGUNTA DE INVESTIGACIÓN</vt:lpstr>
      <vt:lpstr>ANÁLISIS DEL DATASET</vt:lpstr>
      <vt:lpstr>VISUALIZACIONES PRINCIPALES (PARTE 1)</vt:lpstr>
      <vt:lpstr>VISUALIZACIONES PRINCIPALES (PARTE 2)</vt:lpstr>
      <vt:lpstr>CARACTERÍSTICAS ENCONTRADAS EN EL PROCESO</vt:lpstr>
      <vt:lpstr>PREDICCIÓN Y HALLAZGOS</vt:lpstr>
      <vt:lpstr>LIMITACIONES Y RECOMENDACIONES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Angie Valentina Florez Vargas</cp:lastModifiedBy>
  <cp:revision>12</cp:revision>
  <dcterms:created xsi:type="dcterms:W3CDTF">2020-08-21T13:03:05Z</dcterms:created>
  <dcterms:modified xsi:type="dcterms:W3CDTF">2025-12-11T19:48:35Z</dcterms:modified>
</cp:coreProperties>
</file>